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Helvetica Neue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h7XOoSLV86lMbF39GT1ND4JL/O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C9C053-A57C-49A1-BFB0-6EE5A7A06F00}">
  <a:tblStyle styleId="{85C9C053-A57C-49A1-BFB0-6EE5A7A06F0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ato-regular.fntdata"/><Relationship Id="rId41" Type="http://schemas.openxmlformats.org/officeDocument/2006/relationships/slide" Target="slides/slide36.xml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25f06e6d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25f06e6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25f06e6d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925f06e6d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61">
  <p:cSld name="p6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/>
          <p:nvPr>
            <p:ph idx="2" type="pic"/>
          </p:nvPr>
        </p:nvSpPr>
        <p:spPr>
          <a:xfrm>
            <a:off x="993645" y="980380"/>
            <a:ext cx="3431858" cy="489717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8">
  <p:cSld name="p8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>
            <p:ph idx="2" type="pic"/>
          </p:nvPr>
        </p:nvSpPr>
        <p:spPr>
          <a:xfrm>
            <a:off x="0" y="-6796"/>
            <a:ext cx="7839072" cy="687159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34">
  <p:cSld name="p34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/>
          <p:nvPr>
            <p:ph idx="2" type="pic"/>
          </p:nvPr>
        </p:nvSpPr>
        <p:spPr>
          <a:xfrm>
            <a:off x="1101575" y="1604612"/>
            <a:ext cx="2368800" cy="877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2"/>
          <p:cNvSpPr/>
          <p:nvPr>
            <p:ph idx="3" type="pic"/>
          </p:nvPr>
        </p:nvSpPr>
        <p:spPr>
          <a:xfrm>
            <a:off x="4911584" y="1604612"/>
            <a:ext cx="2368800" cy="877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2"/>
          <p:cNvSpPr/>
          <p:nvPr>
            <p:ph idx="4" type="pic"/>
          </p:nvPr>
        </p:nvSpPr>
        <p:spPr>
          <a:xfrm>
            <a:off x="8721593" y="1604612"/>
            <a:ext cx="2368800" cy="8770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.me/joinchat/Aa-JPkvNlMxLNF9SuKhZ7w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elearn.hackwagon.com/login" TargetMode="External"/><Relationship Id="rId5" Type="http://schemas.openxmlformats.org/officeDocument/2006/relationships/hyperlink" Target="https://www.linkedin.com/profile/add?startTask=hackwag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service.imda.gov.sg/icms/" TargetMode="External"/><Relationship Id="rId4" Type="http://schemas.openxmlformats.org/officeDocument/2006/relationships/hyperlink" Target="https://www.imda.gov.sg/-/media/imda/files/industry-development/individuals/critical-infocomm-technology-resource-programme-citrep/citrep-guides/imda-dca-form.pdf?la=e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service.imda.gov.sg/icms/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switchup.org/write_revie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mailto:citrep@imda.gov.s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acebook.com/pg/HackwagonAcademy/reviews/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oogle.com.sg/maps/place/Hackwagon+Academy/@1.2730737,103.8016533,17z/data=!3m1!4b1!4m5!3m4!1s0x31da19e62561dd09:0x877559a27abc75f6!8m2!3d1.2730737!4d103.803842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.me/joinchat/Aa-JPkvNlMxLNF9SuKhZ7w" TargetMode="External"/><Relationship Id="rId4" Type="http://schemas.openxmlformats.org/officeDocument/2006/relationships/hyperlink" Target="https://elearn.hackwagon.com/login" TargetMode="External"/><Relationship Id="rId5" Type="http://schemas.openxmlformats.org/officeDocument/2006/relationships/hyperlink" Target="https://www.linkedin.com/profile/add?Starttask=hackwagon" TargetMode="External"/><Relationship Id="rId6" Type="http://schemas.openxmlformats.org/officeDocument/2006/relationships/hyperlink" Target="https://eservice.imda.gov.sg/icms/" TargetMode="External"/><Relationship Id="rId7" Type="http://schemas.openxmlformats.org/officeDocument/2006/relationships/hyperlink" Target="https://www.imda.gov.sg/-/media/imda/files/industry-development/individuals/critical-infocomm-technology-resource-programme-citrep/citrep-guides/imda-dca-form.pdf?la=e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365" y="919036"/>
            <a:ext cx="1971270" cy="1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3683320" y="3234471"/>
            <a:ext cx="4825360" cy="2082621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 OF COURSE AGENDA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REVIEWS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FUTURE COURSES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LINKEDIN CERT &amp; API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CLAIM APPLICATION</a:t>
            </a:r>
            <a:endParaRPr b="1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/>
          <p:nvPr/>
        </p:nvSpPr>
        <p:spPr>
          <a:xfrm>
            <a:off x="4556125" y="980281"/>
            <a:ext cx="6712744" cy="4897438"/>
          </a:xfrm>
          <a:prstGeom prst="rect">
            <a:avLst/>
          </a:prstGeom>
          <a:solidFill>
            <a:srgbClr val="E8E9E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4892676" y="2101206"/>
            <a:ext cx="5701434" cy="189795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CS101: INTRODUCTION TO CYBER SECURITY</a:t>
            </a:r>
            <a:endParaRPr/>
          </a:p>
        </p:txBody>
      </p:sp>
      <p:sp>
        <p:nvSpPr>
          <p:cNvPr id="180" name="Google Shape;180;p5"/>
          <p:cNvSpPr/>
          <p:nvPr/>
        </p:nvSpPr>
        <p:spPr>
          <a:xfrm>
            <a:off x="4922044" y="4094852"/>
            <a:ext cx="5980906" cy="20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ZERO KNOWLEDGE REQUIRED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FOUNDATION OF CYBER SECURITY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TAKING ON THE ATTACKER’S MINDSET</a:t>
            </a:r>
            <a:endParaRPr/>
          </a:p>
          <a:p>
            <a:pPr indent="-2286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1" name="Google Shape;181;p5"/>
          <p:cNvCxnSpPr/>
          <p:nvPr/>
        </p:nvCxnSpPr>
        <p:spPr>
          <a:xfrm>
            <a:off x="4959350" y="3909219"/>
            <a:ext cx="49053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A group of people sitting at a table using a computer&#10;&#10;Description generated with very high confidence" id="182" name="Google Shape;182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640" r="26639" t="0"/>
          <a:stretch/>
        </p:blipFill>
        <p:spPr>
          <a:xfrm>
            <a:off x="993775" y="981075"/>
            <a:ext cx="3432175" cy="4897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4681657" y="1865244"/>
            <a:ext cx="3061736" cy="23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CYBER SECURITY TRACK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9030094" y="2957126"/>
            <a:ext cx="2308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000" u="none" cap="none" strike="noStrik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b="1" i="0" sz="3000" u="none" cap="none" strike="noStrike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7944861" y="1721506"/>
            <a:ext cx="44787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8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ALUMNI</a:t>
            </a:r>
            <a:endParaRPr b="1" i="0" sz="8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8149875" y="4022600"/>
            <a:ext cx="4068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sng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Telegram Link</a:t>
            </a:r>
            <a:endParaRPr b="0" i="0" sz="1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92" name="Google Shape;192;p6"/>
          <p:cNvCxnSpPr/>
          <p:nvPr/>
        </p:nvCxnSpPr>
        <p:spPr>
          <a:xfrm>
            <a:off x="9938987" y="3723194"/>
            <a:ext cx="490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id="193" name="Google Shape;193;p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625"/>
            <a:ext cx="77955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hecker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/>
          <p:nvPr/>
        </p:nvSpPr>
        <p:spPr>
          <a:xfrm>
            <a:off x="1123523" y="2633050"/>
            <a:ext cx="2399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CERT</a:t>
            </a:r>
            <a:endParaRPr b="1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3715156" y="516017"/>
            <a:ext cx="4761688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 DIGITAL CERT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1" name="Google Shape;201;p7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2" name="Google Shape;2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/>
          <p:nvPr/>
        </p:nvSpPr>
        <p:spPr>
          <a:xfrm>
            <a:off x="916989" y="1623396"/>
            <a:ext cx="103580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Congrats on reaching this far! We have a digital cert that you can showcase on Linkedin endorsed by Hackwagon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>
            <a:off x="1123527" y="2992135"/>
            <a:ext cx="9120067" cy="1343958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Update your Linkedin with your new proficiency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Link 1: </a:t>
            </a:r>
            <a:r>
              <a:rPr b="0" i="0" lang="en-SG" sz="1400" u="sng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https://learn.hackwagon.com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Link 2: </a:t>
            </a:r>
            <a:r>
              <a:rPr b="0" i="0" lang="en-SG" sz="1400" u="sng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https://www.linkedin.com/profile/add?startTask=hackwagon</a:t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3715156" y="516017"/>
            <a:ext cx="4761688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 DIGITAL CERT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0" name="Google Shape;210;p8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/>
          <p:nvPr/>
        </p:nvSpPr>
        <p:spPr>
          <a:xfrm>
            <a:off x="4157291" y="6164052"/>
            <a:ext cx="38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Sign in with your Hackwagon account details</a:t>
            </a:r>
            <a:endParaRPr/>
          </a:p>
        </p:txBody>
      </p:sp>
      <p:pic>
        <p:nvPicPr>
          <p:cNvPr id="213" name="Google Shape;21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125" y="1536250"/>
            <a:ext cx="6647752" cy="44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75" y="1177202"/>
            <a:ext cx="10132627" cy="51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>
            <a:off x="3715156" y="516017"/>
            <a:ext cx="4761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 DIGITAL CERT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3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/>
          <p:nvPr/>
        </p:nvSpPr>
        <p:spPr>
          <a:xfrm>
            <a:off x="7457075" y="3232650"/>
            <a:ext cx="672300" cy="66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9"/>
          <p:cNvCxnSpPr>
            <a:stCxn id="221" idx="1"/>
            <a:endCxn id="223" idx="2"/>
          </p:cNvCxnSpPr>
          <p:nvPr/>
        </p:nvCxnSpPr>
        <p:spPr>
          <a:xfrm rot="10800000">
            <a:off x="6328175" y="2251200"/>
            <a:ext cx="1128900" cy="131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9"/>
          <p:cNvSpPr txBox="1"/>
          <p:nvPr/>
        </p:nvSpPr>
        <p:spPr>
          <a:xfrm>
            <a:off x="3909125" y="1707475"/>
            <a:ext cx="4838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400">
                <a:latin typeface="Calibri"/>
                <a:ea typeface="Calibri"/>
                <a:cs typeface="Calibri"/>
                <a:sym typeface="Calibri"/>
              </a:rPr>
              <a:t>Click on badge to view certificate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/>
          <p:nvPr/>
        </p:nvSpPr>
        <p:spPr>
          <a:xfrm>
            <a:off x="3715156" y="516017"/>
            <a:ext cx="4761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 DIGITAL CERT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9" name="Google Shape;229;p10"/>
          <p:cNvCxnSpPr/>
          <p:nvPr/>
        </p:nvCxnSpPr>
        <p:spPr>
          <a:xfrm>
            <a:off x="5850800" y="1297995"/>
            <a:ext cx="490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3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>
            <a:off x="3049001" y="6395600"/>
            <a:ext cx="658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copy the url as </a:t>
            </a:r>
            <a:r>
              <a:rPr b="0" i="0" lang="en-SG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CERT URL </a:t>
            </a: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cert ID as LICENSE NUMBER</a:t>
            </a:r>
            <a:endParaRPr/>
          </a:p>
        </p:txBody>
      </p:sp>
      <p:pic>
        <p:nvPicPr>
          <p:cNvPr id="232" name="Google Shape;23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171" y="1374137"/>
            <a:ext cx="4847548" cy="494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/>
          <p:nvPr/>
        </p:nvSpPr>
        <p:spPr>
          <a:xfrm>
            <a:off x="3672175" y="1374130"/>
            <a:ext cx="1727400" cy="23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/>
          <p:nvPr/>
        </p:nvSpPr>
        <p:spPr>
          <a:xfrm>
            <a:off x="3715156" y="516017"/>
            <a:ext cx="4761688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 DIGITAL CERT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" name="Google Shape;239;p11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3669" y="1704110"/>
            <a:ext cx="4503971" cy="39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/>
          <p:nvPr/>
        </p:nvSpPr>
        <p:spPr>
          <a:xfrm>
            <a:off x="1960467" y="5701013"/>
            <a:ext cx="83903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Fill in the details on this page as per stated in the image above, as well as to fill in your own certification URL and certificate ID (license number)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17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0" name="Google Shape;250;p17"/>
          <p:cNvSpPr/>
          <p:nvPr/>
        </p:nvSpPr>
        <p:spPr>
          <a:xfrm>
            <a:off x="836091" y="1536235"/>
            <a:ext cx="2185727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Things to prepare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836091" y="1984616"/>
            <a:ext cx="10642137" cy="282128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1. Invoice (Emailed to you at the start of the course, check your spam mail if you didn’t receive it)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2. Receipt (Emailed to you after payment, check your spam mail if you didn’t receive it)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3. Hackwagon Certificate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4. Direct Credit Authorisation Form (For the government to GIRO the subsidy amount to your bank account)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5. Attendance document (Attaining 75% attendance)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6</a:t>
            </a: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. If claimed Skillsfuture, prepare screenshot of Skillsfuture Credit Transaction History (Steps given later)</a:t>
            </a:r>
            <a:endParaRPr sz="1400">
              <a:solidFill>
                <a:srgbClr val="FF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SG"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*Notes: Search for “Xero” when looking for receipt/invoice in your email</a:t>
            </a:r>
            <a:endParaRPr i="1" sz="1800">
              <a:solidFill>
                <a:srgbClr val="FF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985" y="0"/>
            <a:ext cx="8821882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18"/>
          <p:cNvCxnSpPr>
            <a:stCxn id="259" idx="3"/>
          </p:cNvCxnSpPr>
          <p:nvPr/>
        </p:nvCxnSpPr>
        <p:spPr>
          <a:xfrm flipH="1" rot="10800000">
            <a:off x="2473876" y="2315016"/>
            <a:ext cx="928800" cy="1238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9" name="Google Shape;259;p18"/>
          <p:cNvSpPr txBox="1"/>
          <p:nvPr/>
        </p:nvSpPr>
        <p:spPr>
          <a:xfrm>
            <a:off x="47109" y="3230251"/>
            <a:ext cx="2426767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Invoice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050" y="0"/>
            <a:ext cx="103958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19"/>
          <p:cNvCxnSpPr>
            <a:stCxn id="267" idx="1"/>
          </p:cNvCxnSpPr>
          <p:nvPr/>
        </p:nvCxnSpPr>
        <p:spPr>
          <a:xfrm rot="10800000">
            <a:off x="2622940" y="2531440"/>
            <a:ext cx="408000" cy="954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7" name="Google Shape;267;p19"/>
          <p:cNvSpPr txBox="1"/>
          <p:nvPr/>
        </p:nvSpPr>
        <p:spPr>
          <a:xfrm>
            <a:off x="3030940" y="3162874"/>
            <a:ext cx="2426767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Receipt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925f06e6da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800" y="152400"/>
            <a:ext cx="10081846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0"/>
          <p:cNvSpPr/>
          <p:nvPr/>
        </p:nvSpPr>
        <p:spPr>
          <a:xfrm>
            <a:off x="250850" y="132700"/>
            <a:ext cx="3516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DCA FORM</a:t>
            </a:r>
            <a:endParaRPr sz="2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(NON-OCBC</a:t>
            </a:r>
            <a:r>
              <a:rPr b="1" lang="en-SG" sz="2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ACC)</a:t>
            </a:r>
            <a:endParaRPr b="1" sz="26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7304" y="0"/>
            <a:ext cx="673885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20"/>
          <p:cNvCxnSpPr>
            <a:stCxn id="276" idx="3"/>
          </p:cNvCxnSpPr>
          <p:nvPr/>
        </p:nvCxnSpPr>
        <p:spPr>
          <a:xfrm flipH="1" rot="10800000">
            <a:off x="2796322" y="179141"/>
            <a:ext cx="1200300" cy="1971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p20"/>
          <p:cNvSpPr txBox="1"/>
          <p:nvPr/>
        </p:nvSpPr>
        <p:spPr>
          <a:xfrm>
            <a:off x="369555" y="1827875"/>
            <a:ext cx="2426767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Officer Section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Blank</a:t>
            </a:r>
            <a:endParaRPr/>
          </a:p>
        </p:txBody>
      </p:sp>
      <p:cxnSp>
        <p:nvCxnSpPr>
          <p:cNvPr id="277" name="Google Shape;277;p20"/>
          <p:cNvCxnSpPr>
            <a:stCxn id="278" idx="3"/>
          </p:cNvCxnSpPr>
          <p:nvPr/>
        </p:nvCxnSpPr>
        <p:spPr>
          <a:xfrm flipH="1" rot="10800000">
            <a:off x="2796322" y="917686"/>
            <a:ext cx="1134600" cy="2434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20"/>
          <p:cNvSpPr txBox="1"/>
          <p:nvPr/>
        </p:nvSpPr>
        <p:spPr>
          <a:xfrm>
            <a:off x="369555" y="2613522"/>
            <a:ext cx="2426767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Up accordingly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*If you have no company stamp, leave blank</a:t>
            </a:r>
            <a:endParaRPr/>
          </a:p>
        </p:txBody>
      </p:sp>
      <p:cxnSp>
        <p:nvCxnSpPr>
          <p:cNvPr id="279" name="Google Shape;279;p20"/>
          <p:cNvCxnSpPr>
            <a:stCxn id="280" idx="3"/>
          </p:cNvCxnSpPr>
          <p:nvPr/>
        </p:nvCxnSpPr>
        <p:spPr>
          <a:xfrm>
            <a:off x="2796322" y="4885631"/>
            <a:ext cx="971100" cy="931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0" name="Google Shape;280;p20"/>
          <p:cNvSpPr txBox="1"/>
          <p:nvPr/>
        </p:nvSpPr>
        <p:spPr>
          <a:xfrm>
            <a:off x="369555" y="4423966"/>
            <a:ext cx="2426767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to your Bank to endorse</a:t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369555" y="5541912"/>
            <a:ext cx="2426767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completed,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and upload softcopy to portal as shown later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251700" y="15900"/>
            <a:ext cx="31098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DCA FORM</a:t>
            </a:r>
            <a:endParaRPr sz="2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(OCBC BANK</a:t>
            </a:r>
            <a:endParaRPr sz="2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HOLDERS)</a:t>
            </a:r>
            <a:endParaRPr b="1" sz="26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7304" y="0"/>
            <a:ext cx="673885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21"/>
          <p:cNvCxnSpPr>
            <a:stCxn id="290" idx="3"/>
          </p:cNvCxnSpPr>
          <p:nvPr/>
        </p:nvCxnSpPr>
        <p:spPr>
          <a:xfrm flipH="1" rot="10800000">
            <a:off x="2796322" y="256912"/>
            <a:ext cx="971100" cy="1665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0" name="Google Shape;290;p21"/>
          <p:cNvSpPr txBox="1"/>
          <p:nvPr/>
        </p:nvSpPr>
        <p:spPr>
          <a:xfrm>
            <a:off x="369555" y="1599047"/>
            <a:ext cx="2426767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Officer Section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Blank</a:t>
            </a:r>
            <a:endParaRPr/>
          </a:p>
        </p:txBody>
      </p:sp>
      <p:cxnSp>
        <p:nvCxnSpPr>
          <p:cNvPr id="291" name="Google Shape;291;p21"/>
          <p:cNvCxnSpPr>
            <a:stCxn id="292" idx="3"/>
          </p:cNvCxnSpPr>
          <p:nvPr/>
        </p:nvCxnSpPr>
        <p:spPr>
          <a:xfrm flipH="1" rot="10800000">
            <a:off x="2796322" y="921110"/>
            <a:ext cx="1132800" cy="2151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2" name="Google Shape;292;p21"/>
          <p:cNvSpPr txBox="1"/>
          <p:nvPr/>
        </p:nvSpPr>
        <p:spPr>
          <a:xfrm>
            <a:off x="369555" y="2334346"/>
            <a:ext cx="2426767" cy="14773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Up accordingly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*If you have no company stamp, leave blank</a:t>
            </a:r>
            <a:endParaRPr/>
          </a:p>
        </p:txBody>
      </p:sp>
      <p:cxnSp>
        <p:nvCxnSpPr>
          <p:cNvPr id="293" name="Google Shape;293;p21"/>
          <p:cNvCxnSpPr>
            <a:stCxn id="294" idx="3"/>
          </p:cNvCxnSpPr>
          <p:nvPr/>
        </p:nvCxnSpPr>
        <p:spPr>
          <a:xfrm>
            <a:off x="2960050" y="4628775"/>
            <a:ext cx="1225800" cy="1407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4" name="Google Shape;294;p21"/>
          <p:cNvSpPr txBox="1"/>
          <p:nvPr/>
        </p:nvSpPr>
        <p:spPr>
          <a:xfrm>
            <a:off x="369550" y="3890175"/>
            <a:ext cx="2590500" cy="147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bring to the bank to endorse because OCBC doesn’t do endorsements</a:t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369555" y="5475018"/>
            <a:ext cx="2426767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instead to upload scanned copy of both OCBC bank statement &amp; DCA form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/>
          <p:nvPr/>
        </p:nvSpPr>
        <p:spPr>
          <a:xfrm>
            <a:off x="1023124" y="1699111"/>
            <a:ext cx="10145752" cy="4897438"/>
          </a:xfrm>
          <a:prstGeom prst="rect">
            <a:avLst/>
          </a:prstGeom>
          <a:solidFill>
            <a:srgbClr val="E8E9E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3801590" y="382908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2" name="Google Shape;302;p22"/>
          <p:cNvCxnSpPr/>
          <p:nvPr/>
        </p:nvCxnSpPr>
        <p:spPr>
          <a:xfrm>
            <a:off x="5850800" y="1164886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3" name="Google Shape;303;p22"/>
          <p:cNvSpPr/>
          <p:nvPr/>
        </p:nvSpPr>
        <p:spPr>
          <a:xfrm>
            <a:off x="4613292" y="1310400"/>
            <a:ext cx="29654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How to Complete your Claim</a:t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1202803" y="1836264"/>
            <a:ext cx="9786300" cy="4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Grant needs to be applied through the government ICMS portal (</a:t>
            </a:r>
            <a:r>
              <a:rPr lang="en-SG" sz="18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https://eservice.imda.gov.sg/icms/</a:t>
            </a:r>
            <a:r>
              <a:rPr lang="en-SG" sz="18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Deadline for submission of claim is </a:t>
            </a:r>
            <a:r>
              <a:rPr b="1" lang="en-SG" sz="18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3 months from the official end of course</a:t>
            </a:r>
            <a:endParaRPr b="1" sz="1800">
              <a:solidFill>
                <a:srgbClr val="FF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•"/>
            </a:pPr>
            <a:r>
              <a:rPr b="1" lang="en-SG" sz="1800">
                <a:latin typeface="Lato Light"/>
                <a:ea typeface="Lato Light"/>
                <a:cs typeface="Lato Light"/>
                <a:sym typeface="Lato Light"/>
              </a:rPr>
              <a:t>You should already have the account, it is the same as the one you use to acknowledge enrolment</a:t>
            </a:r>
            <a:endParaRPr b="1"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AutoNum type="arabicPeriod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Prepare Direct Credit Authorization Form (For the government to GIRO the subsidy amount to your bank account) </a:t>
            </a:r>
            <a:r>
              <a:rPr lang="en-SG" sz="18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DCA Form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AutoNum type="arabicPeriod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Invoice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AutoNum type="arabicPeriod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Receipt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AutoNum type="arabicPeriod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Hackwagon Certificate – this will be ready by Next Friday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AutoNum type="arabicPeriod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Attendance document (Attaining 75% attendance) – this will be sent to class telegram group by Next Friday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0" name="Google Shape;310;p23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/>
          <p:nvPr/>
        </p:nvSpPr>
        <p:spPr>
          <a:xfrm>
            <a:off x="4094252" y="1382188"/>
            <a:ext cx="400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REGISTER FOR AN ACCOUNT</a:t>
            </a:r>
            <a:endParaRPr/>
          </a:p>
        </p:txBody>
      </p:sp>
      <p:pic>
        <p:nvPicPr>
          <p:cNvPr id="313" name="Google Shape;3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4085" y="1805066"/>
            <a:ext cx="6740762" cy="430996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/>
          <p:nvPr/>
        </p:nvSpPr>
        <p:spPr>
          <a:xfrm>
            <a:off x="4565568" y="6252982"/>
            <a:ext cx="29224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1 SCREEN: ICMS Website</a:t>
            </a:r>
            <a:endParaRPr/>
          </a:p>
        </p:txBody>
      </p:sp>
      <p:cxnSp>
        <p:nvCxnSpPr>
          <p:cNvPr id="315" name="Google Shape;315;p23"/>
          <p:cNvCxnSpPr/>
          <p:nvPr/>
        </p:nvCxnSpPr>
        <p:spPr>
          <a:xfrm rot="10800000">
            <a:off x="8390412" y="2892392"/>
            <a:ext cx="979784" cy="288757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6" name="Google Shape;316;p23"/>
          <p:cNvCxnSpPr>
            <a:stCxn id="317" idx="1"/>
          </p:cNvCxnSpPr>
          <p:nvPr/>
        </p:nvCxnSpPr>
        <p:spPr>
          <a:xfrm rot="10800000">
            <a:off x="8166896" y="3826027"/>
            <a:ext cx="1203300" cy="417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8" name="Google Shape;318;p23"/>
          <p:cNvSpPr txBox="1"/>
          <p:nvPr/>
        </p:nvSpPr>
        <p:spPr>
          <a:xfrm>
            <a:off x="9370196" y="2208999"/>
            <a:ext cx="2107930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here to create an account if you’re </a:t>
            </a: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Sponsored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9370196" y="3643163"/>
            <a:ext cx="2107930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here to create an account if you’re </a:t>
            </a: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24"/>
          <p:cNvGrpSpPr/>
          <p:nvPr/>
        </p:nvGrpSpPr>
        <p:grpSpPr>
          <a:xfrm>
            <a:off x="686567" y="1602875"/>
            <a:ext cx="10818851" cy="4726571"/>
            <a:chOff x="248839" y="1602875"/>
            <a:chExt cx="10818851" cy="4726571"/>
          </a:xfrm>
        </p:grpSpPr>
        <p:sp>
          <p:nvSpPr>
            <p:cNvPr id="324" name="Google Shape;324;p24"/>
            <p:cNvSpPr/>
            <p:nvPr/>
          </p:nvSpPr>
          <p:spPr>
            <a:xfrm>
              <a:off x="248839" y="1602875"/>
              <a:ext cx="15048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G" sz="2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STEPS:</a:t>
              </a:r>
              <a:endParaRPr b="1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48855" y="2061611"/>
              <a:ext cx="10818835" cy="42678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" lIns="25400" spcFirstLastPara="1" rIns="25400" wrap="square" tIns="2540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b="1" lang="en-SG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Register for an account in ICMS, </a:t>
              </a:r>
              <a:r>
                <a:rPr b="1" lang="en-SG" sz="1600" u="sng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https://eservice.imda.gov.sg/icms/</a:t>
              </a:r>
              <a:r>
                <a:rPr b="1" lang="en-SG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(On the right) - </a:t>
              </a:r>
              <a:r>
                <a:rPr b="1" lang="en-SG" sz="16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If you haven’t register</a:t>
              </a:r>
              <a:endParaRPr>
                <a:solidFill>
                  <a:srgbClr val="FF0000"/>
                </a:solidFill>
              </a:endParaRPr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b="1" lang="en-SG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Login into ICMS after account is approved after 3 working days (Email will be sent notifying you) - </a:t>
              </a:r>
              <a:r>
                <a:rPr b="1" lang="en-SG" sz="16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If you haven’t register</a:t>
              </a:r>
              <a:endParaRPr sz="160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Click on “Login Now” under Existing users and proceed to sign in with your Singpass ID and password.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Click on “Claim Application” found on the left menu bar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Click on “New Application” at the bottom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Programme name: CITREP + SF ( 1 APRIL 2019 - 31 March 2021)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Select Course Provider - "Hackwagon Academy Pte Ltd"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Select Course/Certification Title - "DS101 - Introduction to Python Programming"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b="1" lang="en-SG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Review the enrolment detail (Course fees $2000 &amp; Exam Fees $0)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Click on submit for approval.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Complete T&amp;C section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Complete Survey</a:t>
              </a:r>
              <a:endParaRPr/>
            </a:p>
            <a:p>
              <a:pPr indent="-342900" lvl="0" marL="342900" marR="0" rtl="0" algn="l"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AutoNum type="arabicPeriod"/>
              </a:pPr>
              <a:r>
                <a:rPr lang="en-SG" sz="16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IMDA will send out an auto-generated email to remind you to upload your documents. If you have already uploaded all the documents, you can disregard the email.</a:t>
              </a:r>
              <a:endParaRPr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26" name="Google Shape;326;p24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7" name="Google Shape;327;p24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28" name="Google Shape;3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4"/>
          <p:cNvSpPr/>
          <p:nvPr/>
        </p:nvSpPr>
        <p:spPr>
          <a:xfrm>
            <a:off x="4073532" y="1391406"/>
            <a:ext cx="404495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After ICMS Account Has Been Approved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25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36" name="Google Shape;3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/>
          <p:nvPr/>
        </p:nvSpPr>
        <p:spPr>
          <a:xfrm>
            <a:off x="3195148" y="1382175"/>
            <a:ext cx="580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LOG INTO THE PORTAL TO START SUBMISSION</a:t>
            </a: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4085" y="1805066"/>
            <a:ext cx="6740761" cy="430996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>
            <a:off x="5272434" y="6252982"/>
            <a:ext cx="15087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2: Sign In</a:t>
            </a:r>
            <a:endParaRPr/>
          </a:p>
        </p:txBody>
      </p:sp>
      <p:cxnSp>
        <p:nvCxnSpPr>
          <p:cNvPr id="340" name="Google Shape;340;p25"/>
          <p:cNvCxnSpPr/>
          <p:nvPr/>
        </p:nvCxnSpPr>
        <p:spPr>
          <a:xfrm rot="10800000">
            <a:off x="8475044" y="2699886"/>
            <a:ext cx="895152" cy="48126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25"/>
          <p:cNvCxnSpPr>
            <a:stCxn id="342" idx="1"/>
          </p:cNvCxnSpPr>
          <p:nvPr/>
        </p:nvCxnSpPr>
        <p:spPr>
          <a:xfrm rot="10800000">
            <a:off x="8513396" y="3643027"/>
            <a:ext cx="856800" cy="600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3" name="Google Shape;343;p25"/>
          <p:cNvSpPr txBox="1"/>
          <p:nvPr/>
        </p:nvSpPr>
        <p:spPr>
          <a:xfrm>
            <a:off x="9370196" y="2208999"/>
            <a:ext cx="2107930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here to sign in if you’re </a:t>
            </a: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Sponsored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9370196" y="3643163"/>
            <a:ext cx="2107930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will click here to sign in if you’re </a:t>
            </a: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Sponsored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9" name="Google Shape;349;p26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50" name="Google Shape;3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/>
          <p:nvPr/>
        </p:nvSpPr>
        <p:spPr>
          <a:xfrm>
            <a:off x="5362477" y="1382254"/>
            <a:ext cx="14670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Entering ICMS</a:t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5272428" y="6252982"/>
            <a:ext cx="15087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3: Sign In</a:t>
            </a:r>
            <a:endParaRPr/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347" y="2404272"/>
            <a:ext cx="11007306" cy="231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9" name="Google Shape;359;p27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/>
          <p:nvPr/>
        </p:nvSpPr>
        <p:spPr>
          <a:xfrm>
            <a:off x="4402801" y="6252982"/>
            <a:ext cx="32480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4: Click on Claim Application</a:t>
            </a:r>
            <a:endParaRPr/>
          </a:p>
        </p:txBody>
      </p:sp>
      <p:pic>
        <p:nvPicPr>
          <p:cNvPr id="362" name="Google Shape;3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1728" y="1412096"/>
            <a:ext cx="9850581" cy="4520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 txBox="1"/>
          <p:nvPr/>
        </p:nvSpPr>
        <p:spPr>
          <a:xfrm>
            <a:off x="78140" y="3672238"/>
            <a:ext cx="1837426" cy="9233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Claim Application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9" name="Google Shape;369;p28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70" name="Google Shape;3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/>
          <p:nvPr/>
        </p:nvSpPr>
        <p:spPr>
          <a:xfrm>
            <a:off x="4450893" y="6252982"/>
            <a:ext cx="31518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5: Click on New Application</a:t>
            </a:r>
            <a:endParaRPr/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92808"/>
            <a:ext cx="12191999" cy="4477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8"/>
          <p:cNvCxnSpPr>
            <a:stCxn id="374" idx="1"/>
          </p:cNvCxnSpPr>
          <p:nvPr/>
        </p:nvCxnSpPr>
        <p:spPr>
          <a:xfrm flipH="1">
            <a:off x="8005451" y="4518419"/>
            <a:ext cx="1545900" cy="1071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4" name="Google Shape;374;p28"/>
          <p:cNvSpPr txBox="1"/>
          <p:nvPr/>
        </p:nvSpPr>
        <p:spPr>
          <a:xfrm>
            <a:off x="9551351" y="4195253"/>
            <a:ext cx="2107930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here to create your application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0" name="Google Shape;380;p29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4525442" y="6252982"/>
            <a:ext cx="314111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6: Select Programme Name</a:t>
            </a:r>
            <a:endParaRPr/>
          </a:p>
        </p:txBody>
      </p:sp>
      <p:pic>
        <p:nvPicPr>
          <p:cNvPr id="383" name="Google Shape;3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48686"/>
            <a:ext cx="12192000" cy="276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/>
          <p:nvPr/>
        </p:nvSpPr>
        <p:spPr>
          <a:xfrm>
            <a:off x="3656353" y="5428911"/>
            <a:ext cx="4325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CITREP + SF ( 1 APRIL 2019 - 31 March 2021)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4838447" y="2633062"/>
            <a:ext cx="2515112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SWITCH UP REVIEW</a:t>
            </a:r>
            <a:endParaRPr b="1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3391510" y="516017"/>
            <a:ext cx="540898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COURSE ONLINE REVIEW</a:t>
            </a:r>
            <a:endParaRPr b="1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Google Shape;107;p12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>
            <a:off x="1725253" y="1623396"/>
            <a:ext cx="87414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had a great time together and we hope you can help us by reviewing us on several platforms</a:t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4102794" y="3244334"/>
            <a:ext cx="3986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https://www.switchup.org/write_review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/>
          <p:nvPr/>
        </p:nvSpPr>
        <p:spPr>
          <a:xfrm>
            <a:off x="3801590" y="516017"/>
            <a:ext cx="45888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30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91" name="Google Shape;3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/>
          <p:nvPr/>
        </p:nvSpPr>
        <p:spPr>
          <a:xfrm>
            <a:off x="4507741" y="6252982"/>
            <a:ext cx="30381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7:  Enrolment Information</a:t>
            </a:r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869" y="1680030"/>
            <a:ext cx="7198033" cy="4209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30"/>
          <p:cNvCxnSpPr>
            <a:stCxn id="395" idx="1"/>
            <a:endCxn id="396" idx="3"/>
          </p:cNvCxnSpPr>
          <p:nvPr/>
        </p:nvCxnSpPr>
        <p:spPr>
          <a:xfrm flipH="1">
            <a:off x="6341153" y="3324246"/>
            <a:ext cx="1950900" cy="1069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30"/>
          <p:cNvSpPr txBox="1"/>
          <p:nvPr/>
        </p:nvSpPr>
        <p:spPr>
          <a:xfrm>
            <a:off x="8292053" y="1754646"/>
            <a:ext cx="3529800" cy="313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Trainees using SkillsFuture Claim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Skillsfuture amount, IMDA needs to see the Skillsfuture amount covering the course fee. Hence ensure you input the total Skillsfuture amount that you have used.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4463752" y="4239236"/>
            <a:ext cx="1877448" cy="3085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08" y="1159419"/>
            <a:ext cx="11387187" cy="486624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/>
          <p:nvPr/>
        </p:nvSpPr>
        <p:spPr>
          <a:xfrm>
            <a:off x="3857407" y="392905"/>
            <a:ext cx="4477187" cy="7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6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ATTACHMENTS NEEDED</a:t>
            </a:r>
            <a:endParaRPr b="1" sz="16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/>
          <p:nvPr/>
        </p:nvSpPr>
        <p:spPr>
          <a:xfrm>
            <a:off x="802266" y="1718960"/>
            <a:ext cx="11621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References</a:t>
            </a:r>
            <a:endParaRPr/>
          </a:p>
        </p:txBody>
      </p:sp>
      <p:sp>
        <p:nvSpPr>
          <p:cNvPr id="405" name="Google Shape;405;p32"/>
          <p:cNvSpPr/>
          <p:nvPr/>
        </p:nvSpPr>
        <p:spPr>
          <a:xfrm>
            <a:off x="3369941" y="6148673"/>
            <a:ext cx="5452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STEP 8 SCREEN: COMPLETE APPLICATION FORM </a:t>
            </a:r>
            <a:endParaRPr/>
          </a:p>
        </p:txBody>
      </p:sp>
      <p:cxnSp>
        <p:nvCxnSpPr>
          <p:cNvPr id="406" name="Google Shape;406;p32"/>
          <p:cNvCxnSpPr>
            <a:stCxn id="407" idx="1"/>
            <a:endCxn id="408" idx="3"/>
          </p:cNvCxnSpPr>
          <p:nvPr/>
        </p:nvCxnSpPr>
        <p:spPr>
          <a:xfrm flipH="1">
            <a:off x="6799500" y="3814970"/>
            <a:ext cx="2319900" cy="107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7" name="Google Shape;407;p32"/>
          <p:cNvSpPr txBox="1"/>
          <p:nvPr/>
        </p:nvSpPr>
        <p:spPr>
          <a:xfrm>
            <a:off x="9119400" y="2551820"/>
            <a:ext cx="2579700" cy="25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needed anymore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claimed Skillsfuture on top of your IMDA Citrep+ subsidy please follow the steps in the next page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3161158" y="3857970"/>
            <a:ext cx="3638350" cy="12931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3201733" y="2733820"/>
            <a:ext cx="3638400" cy="129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32"/>
          <p:cNvCxnSpPr>
            <a:stCxn id="407" idx="1"/>
            <a:endCxn id="409" idx="3"/>
          </p:cNvCxnSpPr>
          <p:nvPr/>
        </p:nvCxnSpPr>
        <p:spPr>
          <a:xfrm rot="10800000">
            <a:off x="6840000" y="2798570"/>
            <a:ext cx="2279400" cy="1016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/>
          <p:nvPr/>
        </p:nvSpPr>
        <p:spPr>
          <a:xfrm>
            <a:off x="593035" y="1704964"/>
            <a:ext cx="11005930" cy="3334246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a. Access the Skillsfuture Credit portal http://www.skillsfuture.sg/Credit#section1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b. Login via SINGPASS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c. Select Credit Transaction History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d. Take a screenshot following the criteria below ensuring that the following are reflected in one single page: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a)    MySKILLSfuturefuture logo/background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b)    Your Name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c)    Claims Application tab history (i.e. your claims to date)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e. Receipt given by Hackwagon on your skillsfuture claims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 You may need to adjust your resolution or magnification of your browser to be able to obtain it in one picture. (see attached samples)</a:t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528290" y="305555"/>
            <a:ext cx="111354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SKILLSFUTURE CLAIM APPLICATION HISTORY STEPS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7" name="Google Shape;417;p33"/>
          <p:cNvCxnSpPr/>
          <p:nvPr/>
        </p:nvCxnSpPr>
        <p:spPr>
          <a:xfrm>
            <a:off x="5850800" y="1087533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/>
          <p:nvPr/>
        </p:nvSpPr>
        <p:spPr>
          <a:xfrm>
            <a:off x="528290" y="305555"/>
            <a:ext cx="1113542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SKILLSFUTURE CLAIM APPLICATION HISTORY STEPS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3" name="Google Shape;423;p34"/>
          <p:cNvCxnSpPr/>
          <p:nvPr/>
        </p:nvCxnSpPr>
        <p:spPr>
          <a:xfrm>
            <a:off x="5850800" y="1087533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422" y="1255035"/>
            <a:ext cx="7457157" cy="553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/>
          <p:nvPr/>
        </p:nvSpPr>
        <p:spPr>
          <a:xfrm>
            <a:off x="8033301" y="1255035"/>
            <a:ext cx="1697107" cy="3727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925f06e6d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725" y="1325910"/>
            <a:ext cx="8127568" cy="492556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925f06e6da_1_1"/>
          <p:cNvSpPr/>
          <p:nvPr/>
        </p:nvSpPr>
        <p:spPr>
          <a:xfrm>
            <a:off x="528290" y="305555"/>
            <a:ext cx="11135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SKILLSFUTURE CLAIM </a:t>
            </a:r>
            <a:r>
              <a:rPr b="1" lang="en-SG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RECEIPT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2" name="Google Shape;432;g925f06e6da_1_1"/>
          <p:cNvCxnSpPr/>
          <p:nvPr/>
        </p:nvCxnSpPr>
        <p:spPr>
          <a:xfrm>
            <a:off x="5850800" y="1087533"/>
            <a:ext cx="490500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3" name="Google Shape;433;g925f06e6da_1_1"/>
          <p:cNvSpPr/>
          <p:nvPr/>
        </p:nvSpPr>
        <p:spPr>
          <a:xfrm>
            <a:off x="3104125" y="5168550"/>
            <a:ext cx="1545600" cy="357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 NO.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/>
          <p:nvPr/>
        </p:nvSpPr>
        <p:spPr>
          <a:xfrm>
            <a:off x="1643558" y="2089612"/>
            <a:ext cx="8904884" cy="354969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long does it take to disburse CITREP+ Claim?</a:t>
            </a:r>
            <a:endParaRPr/>
          </a:p>
          <a:p>
            <a:pPr indent="-285750" lvl="0" marL="2857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Upon complete submission of all the required supporting documents</a:t>
            </a:r>
            <a:endParaRPr/>
          </a:p>
          <a:p>
            <a:pPr indent="-285750" lvl="0" marL="2857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IMDA will process the application and notify you within 7-10 weeks on the status of approval</a:t>
            </a:r>
            <a:endParaRPr/>
          </a:p>
          <a:p>
            <a:pPr indent="-285750" lvl="0" marL="2857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After the approval, the GIRO transaction will be made within 3 weeks from the approval notification</a:t>
            </a:r>
            <a:endParaRPr/>
          </a:p>
          <a:p>
            <a:pPr indent="-171450" lvl="0" marL="2857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SG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you have any specific questions regarding the ICMS claim:</a:t>
            </a:r>
            <a:endParaRPr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Email to: </a:t>
            </a:r>
            <a:r>
              <a:rPr lang="en-SG" sz="18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citrep@imda.gov.sg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184150" lvl="0" marL="2857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3857406" y="305555"/>
            <a:ext cx="4477188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CLAIM APPLICATION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35"/>
          <p:cNvCxnSpPr/>
          <p:nvPr/>
        </p:nvCxnSpPr>
        <p:spPr>
          <a:xfrm>
            <a:off x="5850800" y="1087533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1" name="Google Shape;441;p35"/>
          <p:cNvSpPr/>
          <p:nvPr/>
        </p:nvSpPr>
        <p:spPr>
          <a:xfrm>
            <a:off x="4750920" y="1185640"/>
            <a:ext cx="2690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Frequently Asked Questions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618" y="1483618"/>
            <a:ext cx="3890765" cy="389076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b="8609" l="0" r="0" t="8673"/>
          <a:stretch/>
        </p:blipFill>
        <p:spPr>
          <a:xfrm>
            <a:off x="3068598" y="1529172"/>
            <a:ext cx="8966506" cy="41720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3"/>
          <p:cNvSpPr/>
          <p:nvPr/>
        </p:nvSpPr>
        <p:spPr>
          <a:xfrm>
            <a:off x="553474" y="1171884"/>
            <a:ext cx="2515112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SWITCH UP REVIEW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3391510" y="516017"/>
            <a:ext cx="540898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COURSE ONLINE REVIEW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3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19" name="Google Shape;1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/>
          <p:nvPr/>
        </p:nvSpPr>
        <p:spPr>
          <a:xfrm>
            <a:off x="4095150" y="3582209"/>
            <a:ext cx="2246050" cy="9499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3"/>
          <p:cNvCxnSpPr>
            <a:stCxn id="120" idx="1"/>
            <a:endCxn id="122" idx="2"/>
          </p:cNvCxnSpPr>
          <p:nvPr/>
        </p:nvCxnSpPr>
        <p:spPr>
          <a:xfrm rot="10800000">
            <a:off x="1810950" y="3197964"/>
            <a:ext cx="2284200" cy="85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13"/>
          <p:cNvSpPr txBox="1"/>
          <p:nvPr/>
        </p:nvSpPr>
        <p:spPr>
          <a:xfrm>
            <a:off x="553474" y="2274626"/>
            <a:ext cx="25151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“Hackwagon” and dropdown will be available for selection</a:t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553474" y="4599705"/>
            <a:ext cx="25151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date, fill in the first lesson date</a:t>
            </a:r>
            <a:endParaRPr/>
          </a:p>
        </p:txBody>
      </p:sp>
      <p:cxnSp>
        <p:nvCxnSpPr>
          <p:cNvPr id="124" name="Google Shape;124;p13"/>
          <p:cNvCxnSpPr/>
          <p:nvPr/>
        </p:nvCxnSpPr>
        <p:spPr>
          <a:xfrm flipH="1">
            <a:off x="3068587" y="4532119"/>
            <a:ext cx="4483252" cy="38425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3"/>
          <p:cNvSpPr/>
          <p:nvPr/>
        </p:nvSpPr>
        <p:spPr>
          <a:xfrm>
            <a:off x="6428814" y="3582209"/>
            <a:ext cx="2246050" cy="94991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4598096" y="2753350"/>
            <a:ext cx="2995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FACEBOOK REVIEW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2045253" y="3197189"/>
            <a:ext cx="8101495" cy="266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https://www.facebook.com/pg/HackwagonAcademy/reviews/</a:t>
            </a:r>
            <a:endParaRPr sz="13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3391510" y="516017"/>
            <a:ext cx="540898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COURSE ONLINE REVIEW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14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>
            <a:off x="1727656" y="1623396"/>
            <a:ext cx="87366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had a great time together and we hope you can help us by reviewing us on several platforms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4560896" y="2825450"/>
            <a:ext cx="30702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GOOGLE REVIEW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2234276" y="3459221"/>
            <a:ext cx="77235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Google Reviews found at the bottom left corner (Accessible via desktop) -</a:t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u="sng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https://www.google.com.sg/maps/place/Hackwagon+Academy/@1.2730737,103.8016533,17z/data=!3m1!4b1!4m5!3m4!1s0x31da19e62561dd09:0x877559a27abc75f6!8m2!3d1.2730737!4d103.803842</a:t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3391510" y="516017"/>
            <a:ext cx="5408981" cy="543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320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COURSE ONLINE REVIEW</a:t>
            </a:r>
            <a:endParaRPr b="1" sz="3000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5"/>
          <p:cNvCxnSpPr/>
          <p:nvPr/>
        </p:nvCxnSpPr>
        <p:spPr>
          <a:xfrm>
            <a:off x="5850800" y="1297995"/>
            <a:ext cx="490400" cy="1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44" name="Google Shape;14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/>
          <p:nvPr/>
        </p:nvSpPr>
        <p:spPr>
          <a:xfrm>
            <a:off x="1727656" y="1623396"/>
            <a:ext cx="87366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had a great time together and we hope you can help us by reviewing us on several platforms</a:t>
            </a:r>
            <a:endParaRPr/>
          </a:p>
        </p:txBody>
      </p:sp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/>
          <p:nvPr/>
        </p:nvSpPr>
        <p:spPr>
          <a:xfrm>
            <a:off x="2112733" y="983195"/>
            <a:ext cx="4371966" cy="482183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IMPORTANT LINKS</a:t>
            </a:r>
            <a:endParaRPr/>
          </a:p>
        </p:txBody>
      </p:sp>
      <p:graphicFrame>
        <p:nvGraphicFramePr>
          <p:cNvPr id="151" name="Google Shape;151;p2"/>
          <p:cNvGraphicFramePr/>
          <p:nvPr/>
        </p:nvGraphicFramePr>
        <p:xfrm>
          <a:off x="2032000" y="22173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{85C9C053-A57C-49A1-BFB0-6EE5A7A06F00}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Important Items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Links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Alumni Network Group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sng" cap="none" strike="noStrike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3"/>
                        </a:rPr>
                        <a:t>Telegram Link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Hackwagon Elearn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sng" cap="none" strike="noStrike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4"/>
                        </a:rPr>
                        <a:t>https://learn.hackwagon.com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Add certificate to linkedin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sng" cap="none" strike="noStrike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5"/>
                        </a:rPr>
                        <a:t>Linkedin Add Cert to Profile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ICMS Grant Submission Portal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sng" cap="none" strike="noStrike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6"/>
                        </a:rPr>
                        <a:t>https://eservice.imda.gov.sg/icms/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none" cap="none" strike="noStrike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Direct Credit Authorisation Form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u="sng" cap="none" strike="noStrike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7"/>
                        </a:rPr>
                        <a:t>Link to DCA Form</a:t>
                      </a:r>
                      <a:endParaRPr sz="1800" u="none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4485482" y="980282"/>
            <a:ext cx="6712744" cy="4897438"/>
          </a:xfrm>
          <a:prstGeom prst="rect">
            <a:avLst/>
          </a:prstGeom>
          <a:solidFill>
            <a:srgbClr val="E8E9E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892675" y="2101206"/>
            <a:ext cx="4895571" cy="1282402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DS102: ADVANCE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PYTHON METHODS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>
            <a:off x="4922044" y="4094852"/>
            <a:ext cx="5980906" cy="1453668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ADVANCED DATA VISUALISATION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WEB SCRAPING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"/>
          <p:cNvCxnSpPr/>
          <p:nvPr/>
        </p:nvCxnSpPr>
        <p:spPr>
          <a:xfrm>
            <a:off x="4959350" y="3909219"/>
            <a:ext cx="49053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A group of people sitting at a table using a computer&#10;&#10;Description generated with very high confidence" id="160" name="Google Shape;160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640" r="26639" t="0"/>
          <a:stretch/>
        </p:blipFill>
        <p:spPr>
          <a:xfrm>
            <a:off x="993775" y="981075"/>
            <a:ext cx="3432175" cy="4897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61" name="Google Shape;161;p3"/>
          <p:cNvSpPr/>
          <p:nvPr/>
        </p:nvSpPr>
        <p:spPr>
          <a:xfrm>
            <a:off x="4659736" y="1878301"/>
            <a:ext cx="2669320" cy="23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SCIENCE TRACK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4556125" y="980281"/>
            <a:ext cx="6712744" cy="4897438"/>
          </a:xfrm>
          <a:prstGeom prst="rect">
            <a:avLst/>
          </a:prstGeom>
          <a:solidFill>
            <a:srgbClr val="E8E9ED"/>
          </a:solidFill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4892676" y="2101206"/>
            <a:ext cx="5701434" cy="1897955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FS101: INTRODUCTION TO WEB DEVELOPMENT</a:t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4922044" y="4094852"/>
            <a:ext cx="5980906" cy="2000997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BUILDING YOUR OWN PORTFOLIO WEBSITE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HTML,CSS &amp; JAVASCRIPT OVER 7 WEEKS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AutoNum type="arabicParenR"/>
            </a:pPr>
            <a:r>
              <a:rPr b="1" i="0" lang="en-SG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JQUERY &amp; REST APIs</a:t>
            </a:r>
            <a:endParaRPr/>
          </a:p>
          <a:p>
            <a:pPr indent="-228600" lvl="0" marL="342900" marR="0" rtl="0" algn="l">
              <a:lnSpc>
                <a:spcPct val="12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4"/>
          <p:cNvCxnSpPr/>
          <p:nvPr/>
        </p:nvCxnSpPr>
        <p:spPr>
          <a:xfrm>
            <a:off x="4959350" y="3909219"/>
            <a:ext cx="490538" cy="0"/>
          </a:xfrm>
          <a:prstGeom prst="straightConnector1">
            <a:avLst/>
          </a:prstGeom>
          <a:noFill/>
          <a:ln cap="flat" cmpd="sng" w="25400">
            <a:solidFill>
              <a:srgbClr val="53585F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A group of people sitting at a table using a computer&#10;&#10;Description generated with very high confidence" id="171" name="Google Shape;17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640" r="26639" t="0"/>
          <a:stretch/>
        </p:blipFill>
        <p:spPr>
          <a:xfrm>
            <a:off x="993775" y="981075"/>
            <a:ext cx="3432175" cy="489743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72" name="Google Shape;172;p4"/>
          <p:cNvSpPr/>
          <p:nvPr/>
        </p:nvSpPr>
        <p:spPr>
          <a:xfrm>
            <a:off x="4771791" y="1878301"/>
            <a:ext cx="2445221" cy="23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FULL STACK TRACK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2840" y="5932379"/>
            <a:ext cx="672252" cy="80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2018-01-20T09:08:31Z</dcterms:created>
  <dc:creator>Jereph Tristan WONG Kok Hou</dc:creator>
</cp:coreProperties>
</file>